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820" r:id="rId4"/>
    <p:sldId id="259" r:id="rId5"/>
    <p:sldId id="260" r:id="rId6"/>
    <p:sldId id="261" r:id="rId7"/>
    <p:sldId id="262" r:id="rId8"/>
    <p:sldId id="755" r:id="rId9"/>
    <p:sldId id="784" r:id="rId10"/>
    <p:sldId id="802" r:id="rId11"/>
    <p:sldId id="816" r:id="rId12"/>
    <p:sldId id="804" r:id="rId13"/>
    <p:sldId id="817" r:id="rId14"/>
    <p:sldId id="790" r:id="rId15"/>
    <p:sldId id="806" r:id="rId16"/>
    <p:sldId id="807" r:id="rId17"/>
    <p:sldId id="809" r:id="rId18"/>
    <p:sldId id="810" r:id="rId19"/>
    <p:sldId id="818" r:id="rId20"/>
    <p:sldId id="812" r:id="rId21"/>
    <p:sldId id="819" r:id="rId22"/>
    <p:sldId id="789" r:id="rId23"/>
    <p:sldId id="814" r:id="rId24"/>
    <p:sldId id="815" r:id="rId25"/>
    <p:sldId id="585" r:id="rId26"/>
    <p:sldId id="407" r:id="rId27"/>
    <p:sldId id="417" r:id="rId28"/>
    <p:sldId id="281" r:id="rId29"/>
    <p:sldId id="275" r:id="rId30"/>
    <p:sldId id="276" r:id="rId31"/>
    <p:sldId id="277" r:id="rId32"/>
    <p:sldId id="278" r:id="rId33"/>
    <p:sldId id="283" r:id="rId34"/>
    <p:sldId id="284" r:id="rId35"/>
    <p:sldId id="309" r:id="rId36"/>
    <p:sldId id="310" r:id="rId37"/>
    <p:sldId id="288" r:id="rId38"/>
    <p:sldId id="289" r:id="rId39"/>
    <p:sldId id="581"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8/2/2022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02/08/2022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723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urved Left Arrow 2"/>
          <p:cNvSpPr/>
          <p:nvPr/>
        </p:nvSpPr>
        <p:spPr>
          <a:xfrm>
            <a:off x="7391400" y="2590800"/>
            <a:ext cx="1219200"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Curved Right Arrow 1"/>
          <p:cNvSpPr/>
          <p:nvPr/>
        </p:nvSpPr>
        <p:spPr>
          <a:xfrm>
            <a:off x="228600" y="876300"/>
            <a:ext cx="1053465" cy="17145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698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Golongan</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ANSAR</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1295400" y="1828800"/>
            <a:ext cx="6347460" cy="1752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Penduduk </a:t>
            </a:r>
            <a:r>
              <a:rPr lang="sv-SE" sz="3200" b="1" dirty="0">
                <a:ln w="1905"/>
                <a:solidFill>
                  <a:schemeClr val="accent5">
                    <a:lumMod val="50000"/>
                  </a:schemeClr>
                </a:solidFill>
                <a:effectLst>
                  <a:innerShdw blurRad="69850" dist="43180" dir="5400000">
                    <a:srgbClr val="000000">
                      <a:alpha val="65000"/>
                    </a:srgbClr>
                  </a:innerShdw>
                </a:effectLst>
              </a:rPr>
              <a:t>Madinah yang beriman, yang menyambut baik kedatangan Nabi SAW dan para muhajirin </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8" name="Rounded Rectangle 7"/>
          <p:cNvSpPr/>
          <p:nvPr/>
        </p:nvSpPr>
        <p:spPr>
          <a:xfrm>
            <a:off x="1453514" y="4191000"/>
            <a:ext cx="5966460" cy="2057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Mereka </a:t>
            </a:r>
            <a:r>
              <a:rPr lang="sv-SE" sz="2800" b="1" dirty="0" smtClean="0">
                <a:ln w="1905"/>
                <a:solidFill>
                  <a:schemeClr val="tx1"/>
                </a:solidFill>
                <a:effectLst>
                  <a:innerShdw blurRad="69850" dist="43180" dir="5400000">
                    <a:srgbClr val="000000">
                      <a:alpha val="65000"/>
                    </a:srgbClr>
                  </a:innerShdw>
                </a:effectLst>
              </a:rPr>
              <a:t>ini sangat bermurah hati </a:t>
            </a:r>
            <a:r>
              <a:rPr lang="sv-SE" sz="2800" b="1" dirty="0">
                <a:ln w="1905"/>
                <a:solidFill>
                  <a:schemeClr val="tx1"/>
                </a:solidFill>
                <a:effectLst>
                  <a:innerShdw blurRad="69850" dist="43180" dir="5400000">
                    <a:srgbClr val="000000">
                      <a:alpha val="65000"/>
                    </a:srgbClr>
                  </a:innerShdw>
                </a:effectLst>
              </a:rPr>
              <a:t>dan mengorbankan segala perasaan kedekut serta sanggup berkongsi harta benda dan seluruh kehidupan</a:t>
            </a:r>
            <a:endParaRPr lang="en-US" sz="28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9604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365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295400" y="1981201"/>
            <a:ext cx="6705600" cy="137159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000" b="1" dirty="0" smtClean="0">
              <a:ln w="1905"/>
              <a:solidFill>
                <a:schemeClr val="accent5">
                  <a:lumMod val="50000"/>
                </a:schemeClr>
              </a:solidFill>
              <a:effectLst>
                <a:innerShdw blurRad="69850" dist="43180" dir="5400000">
                  <a:srgbClr val="000000">
                    <a:alpha val="65000"/>
                  </a:srgbClr>
                </a:innerShdw>
              </a:effectLst>
            </a:endParaRPr>
          </a:p>
          <a:p>
            <a:pPr algn="ctr"/>
            <a:r>
              <a:rPr lang="sv-SE" sz="4000" b="1" dirty="0" smtClean="0">
                <a:ln w="1905"/>
                <a:solidFill>
                  <a:schemeClr val="accent5">
                    <a:lumMod val="50000"/>
                  </a:schemeClr>
                </a:solidFill>
                <a:effectLst>
                  <a:innerShdw blurRad="69850" dist="43180" dir="5400000">
                    <a:srgbClr val="000000">
                      <a:alpha val="65000"/>
                    </a:srgbClr>
                  </a:innerShdw>
                </a:effectLst>
              </a:rPr>
              <a:t>Kejujuran </a:t>
            </a:r>
            <a:r>
              <a:rPr lang="sv-SE" sz="4000" b="1" dirty="0">
                <a:ln w="1905"/>
                <a:solidFill>
                  <a:schemeClr val="accent5">
                    <a:lumMod val="50000"/>
                  </a:schemeClr>
                </a:solidFill>
                <a:effectLst>
                  <a:innerShdw blurRad="69850" dist="43180" dir="5400000">
                    <a:srgbClr val="000000">
                      <a:alpha val="65000"/>
                    </a:srgbClr>
                  </a:innerShdw>
                </a:effectLst>
              </a:rPr>
              <a:t>dan </a:t>
            </a:r>
            <a:r>
              <a:rPr lang="sv-SE" sz="4000" b="1" dirty="0" smtClean="0">
                <a:ln w="1905"/>
                <a:solidFill>
                  <a:schemeClr val="accent5">
                    <a:lumMod val="50000"/>
                  </a:schemeClr>
                </a:solidFill>
                <a:effectLst>
                  <a:innerShdw blurRad="69850" dist="43180" dir="5400000">
                    <a:srgbClr val="000000">
                      <a:alpha val="65000"/>
                    </a:srgbClr>
                  </a:innerShdw>
                </a:effectLst>
              </a:rPr>
              <a:t>keikhlasan</a:t>
            </a:r>
            <a:endParaRPr lang="en-US" sz="40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457200"/>
            <a:ext cx="7962900" cy="113157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0070C0"/>
                </a:solidFill>
                <a:effectLst>
                  <a:innerShdw blurRad="69850" dist="43180" dir="5400000">
                    <a:srgbClr val="000000">
                      <a:alpha val="65000"/>
                    </a:srgbClr>
                  </a:innerShdw>
                </a:effectLst>
              </a:rPr>
              <a:t>Keperibadian termulia pada </a:t>
            </a:r>
            <a:endParaRPr lang="sv-SE" sz="2400" b="1" dirty="0" smtClean="0">
              <a:ln w="1905"/>
              <a:solidFill>
                <a:srgbClr val="0070C0"/>
              </a:solidFill>
              <a:effectLst>
                <a:innerShdw blurRad="69850" dist="43180" dir="5400000">
                  <a:srgbClr val="000000">
                    <a:alpha val="65000"/>
                  </a:srgbClr>
                </a:innerShdw>
              </a:effectLst>
            </a:endParaRPr>
          </a:p>
          <a:p>
            <a:pPr algn="ctr"/>
            <a:r>
              <a:rPr lang="sv-SE" sz="3200" b="1" dirty="0" smtClean="0">
                <a:ln w="1905"/>
                <a:solidFill>
                  <a:srgbClr val="C00000"/>
                </a:solidFill>
                <a:effectLst>
                  <a:innerShdw blurRad="69850" dist="43180" dir="5400000">
                    <a:srgbClr val="000000">
                      <a:alpha val="65000"/>
                    </a:srgbClr>
                  </a:innerShdw>
                </a:effectLst>
              </a:rPr>
              <a:t>Muhajirin </a:t>
            </a:r>
            <a:r>
              <a:rPr lang="sv-SE" sz="3200" b="1" dirty="0">
                <a:ln w="1905"/>
                <a:solidFill>
                  <a:srgbClr val="C00000"/>
                </a:solidFill>
                <a:effectLst>
                  <a:innerShdw blurRad="69850" dist="43180" dir="5400000">
                    <a:srgbClr val="000000">
                      <a:alpha val="65000"/>
                    </a:srgbClr>
                  </a:innerShdw>
                </a:effectLst>
              </a:rPr>
              <a:t>dan Ansar </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3716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Right Arrow 2"/>
          <p:cNvSpPr/>
          <p:nvPr/>
        </p:nvSpPr>
        <p:spPr>
          <a:xfrm rot="5400000">
            <a:off x="4328160" y="3352800"/>
            <a:ext cx="640080" cy="762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Flowchart: Alternate Process 6"/>
          <p:cNvSpPr/>
          <p:nvPr/>
        </p:nvSpPr>
        <p:spPr>
          <a:xfrm>
            <a:off x="342900" y="4191000"/>
            <a:ext cx="8343900" cy="228600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a:effectLst>
                  <a:outerShdw blurRad="38100" dist="38100" dir="2700000" algn="tl">
                    <a:srgbClr val="000000">
                      <a:alpha val="43137"/>
                    </a:srgbClr>
                  </a:outerShdw>
                </a:effectLst>
                <a:latin typeface="Arial Black" pitchFamily="34" charset="0"/>
              </a:rPr>
              <a:t>Al-Quran mengiktiraf para Muhajirin dan Ansar sebagai golongan jujur iaitu mereka yang membuktikan kata-kata mereka dengan tindakan dan perlaksanaan. Mereka dinobatkan sebagai penghulu golongan ikhlas lagi </a:t>
            </a:r>
            <a:r>
              <a:rPr lang="ms-MY" sz="2400" dirty="0" smtClean="0">
                <a:effectLst>
                  <a:outerShdw blurRad="38100" dist="38100" dir="2700000" algn="tl">
                    <a:srgbClr val="000000">
                      <a:alpha val="43137"/>
                    </a:srgbClr>
                  </a:outerShdw>
                </a:effectLst>
                <a:latin typeface="Arial Black" pitchFamily="34" charset="0"/>
              </a:rPr>
              <a:t>jujur</a:t>
            </a:r>
            <a:endParaRPr lang="ms-MY" sz="2400" dirty="0">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696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12">
                                            <p:txEl>
                                              <p:pRg st="0" end="0"/>
                                            </p:txEl>
                                          </p:spTgt>
                                        </p:tgtEl>
                                        <p:attrNameLst>
                                          <p:attrName>r</p:attrName>
                                        </p:attrNameLst>
                                      </p:cBhvr>
                                    </p:animRot>
                                    <p:animRot by="-240000">
                                      <p:cBhvr>
                                        <p:cTn id="13" dur="200" fill="hold">
                                          <p:stCondLst>
                                            <p:cond delay="200"/>
                                          </p:stCondLst>
                                        </p:cTn>
                                        <p:tgtEl>
                                          <p:spTgt spid="12">
                                            <p:txEl>
                                              <p:pRg st="0" end="0"/>
                                            </p:txEl>
                                          </p:spTgt>
                                        </p:tgtEl>
                                        <p:attrNameLst>
                                          <p:attrName>r</p:attrName>
                                        </p:attrNameLst>
                                      </p:cBhvr>
                                    </p:animRot>
                                    <p:animRot by="240000">
                                      <p:cBhvr>
                                        <p:cTn id="14" dur="200" fill="hold">
                                          <p:stCondLst>
                                            <p:cond delay="400"/>
                                          </p:stCondLst>
                                        </p:cTn>
                                        <p:tgtEl>
                                          <p:spTgt spid="12">
                                            <p:txEl>
                                              <p:pRg st="0" end="0"/>
                                            </p:txEl>
                                          </p:spTgt>
                                        </p:tgtEl>
                                        <p:attrNameLst>
                                          <p:attrName>r</p:attrName>
                                        </p:attrNameLst>
                                      </p:cBhvr>
                                    </p:animRot>
                                    <p:animRot by="-240000">
                                      <p:cBhvr>
                                        <p:cTn id="15" dur="200" fill="hold">
                                          <p:stCondLst>
                                            <p:cond delay="600"/>
                                          </p:stCondLst>
                                        </p:cTn>
                                        <p:tgtEl>
                                          <p:spTgt spid="12">
                                            <p:txEl>
                                              <p:pRg st="0" end="0"/>
                                            </p:txEl>
                                          </p:spTgt>
                                        </p:tgtEl>
                                        <p:attrNameLst>
                                          <p:attrName>r</p:attrName>
                                        </p:attrNameLst>
                                      </p:cBhvr>
                                    </p:animRot>
                                    <p:animRot by="120000">
                                      <p:cBhvr>
                                        <p:cTn id="16"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295400" y="1600201"/>
            <a:ext cx="6705600" cy="1295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000" b="1" dirty="0" smtClean="0">
              <a:ln w="1905"/>
              <a:solidFill>
                <a:schemeClr val="accent5">
                  <a:lumMod val="50000"/>
                </a:schemeClr>
              </a:solidFill>
              <a:effectLst>
                <a:innerShdw blurRad="69850" dist="43180" dir="5400000">
                  <a:srgbClr val="000000">
                    <a:alpha val="65000"/>
                  </a:srgbClr>
                </a:innerShdw>
              </a:effectLst>
            </a:endParaRPr>
          </a:p>
          <a:p>
            <a:pPr algn="ctr"/>
            <a:r>
              <a:rPr lang="sv-SE" sz="4000" b="1" dirty="0" smtClean="0">
                <a:ln w="1905"/>
                <a:solidFill>
                  <a:schemeClr val="accent5">
                    <a:lumMod val="50000"/>
                  </a:schemeClr>
                </a:solidFill>
                <a:effectLst>
                  <a:innerShdw blurRad="69850" dist="43180" dir="5400000">
                    <a:srgbClr val="000000">
                      <a:alpha val="65000"/>
                    </a:srgbClr>
                  </a:innerShdw>
                </a:effectLst>
              </a:rPr>
              <a:t>Kejujuran </a:t>
            </a:r>
            <a:r>
              <a:rPr lang="sv-SE" sz="4000" b="1" dirty="0">
                <a:ln w="1905"/>
                <a:solidFill>
                  <a:schemeClr val="accent5">
                    <a:lumMod val="50000"/>
                  </a:schemeClr>
                </a:solidFill>
                <a:effectLst>
                  <a:innerShdw blurRad="69850" dist="43180" dir="5400000">
                    <a:srgbClr val="000000">
                      <a:alpha val="65000"/>
                    </a:srgbClr>
                  </a:innerShdw>
                </a:effectLst>
              </a:rPr>
              <a:t>dan </a:t>
            </a:r>
            <a:r>
              <a:rPr lang="sv-SE" sz="4000" b="1" dirty="0" smtClean="0">
                <a:ln w="1905"/>
                <a:solidFill>
                  <a:schemeClr val="accent5">
                    <a:lumMod val="50000"/>
                  </a:schemeClr>
                </a:solidFill>
                <a:effectLst>
                  <a:innerShdw blurRad="69850" dist="43180" dir="5400000">
                    <a:srgbClr val="000000">
                      <a:alpha val="65000"/>
                    </a:srgbClr>
                  </a:innerShdw>
                </a:effectLst>
              </a:rPr>
              <a:t>keikhlasan</a:t>
            </a:r>
            <a:endParaRPr lang="en-US" sz="40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83820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762000" y="152400"/>
            <a:ext cx="7962900" cy="113157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0070C0"/>
                </a:solidFill>
                <a:effectLst>
                  <a:innerShdw blurRad="69850" dist="43180" dir="5400000">
                    <a:srgbClr val="000000">
                      <a:alpha val="65000"/>
                    </a:srgbClr>
                  </a:innerShdw>
                </a:effectLst>
              </a:rPr>
              <a:t>Keperibadian termulia pada </a:t>
            </a:r>
            <a:endParaRPr lang="sv-SE" sz="2400" b="1" dirty="0" smtClean="0">
              <a:ln w="1905"/>
              <a:solidFill>
                <a:srgbClr val="0070C0"/>
              </a:solidFill>
              <a:effectLst>
                <a:innerShdw blurRad="69850" dist="43180" dir="5400000">
                  <a:srgbClr val="000000">
                    <a:alpha val="65000"/>
                  </a:srgbClr>
                </a:innerShdw>
              </a:effectLst>
            </a:endParaRPr>
          </a:p>
          <a:p>
            <a:pPr algn="ctr"/>
            <a:r>
              <a:rPr lang="sv-SE" sz="3200" b="1" dirty="0" smtClean="0">
                <a:ln w="1905"/>
                <a:solidFill>
                  <a:srgbClr val="C00000"/>
                </a:solidFill>
                <a:effectLst>
                  <a:innerShdw blurRad="69850" dist="43180" dir="5400000">
                    <a:srgbClr val="000000">
                      <a:alpha val="65000"/>
                    </a:srgbClr>
                  </a:innerShdw>
                </a:effectLst>
              </a:rPr>
              <a:t>Muhajirin </a:t>
            </a:r>
            <a:r>
              <a:rPr lang="sv-SE" sz="3200" b="1" dirty="0">
                <a:ln w="1905"/>
                <a:solidFill>
                  <a:srgbClr val="C00000"/>
                </a:solidFill>
                <a:effectLst>
                  <a:innerShdw blurRad="69850" dist="43180" dir="5400000">
                    <a:srgbClr val="000000">
                      <a:alpha val="65000"/>
                    </a:srgbClr>
                  </a:innerShdw>
                </a:effectLst>
              </a:rPr>
              <a:t>dan Ansar </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554480" y="1676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Right Arrow 2"/>
          <p:cNvSpPr/>
          <p:nvPr/>
        </p:nvSpPr>
        <p:spPr>
          <a:xfrm rot="5400000">
            <a:off x="4251960" y="2910840"/>
            <a:ext cx="640080" cy="762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Flowchart: Alternate Process 6"/>
          <p:cNvSpPr/>
          <p:nvPr/>
        </p:nvSpPr>
        <p:spPr>
          <a:xfrm>
            <a:off x="342900" y="3733800"/>
            <a:ext cx="8343900" cy="286512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dirty="0">
                <a:effectLst>
                  <a:outerShdw blurRad="38100" dist="38100" dir="2700000" algn="tl">
                    <a:srgbClr val="000000">
                      <a:alpha val="43137"/>
                    </a:srgbClr>
                  </a:outerShdw>
                </a:effectLst>
                <a:latin typeface="Arial Black" pitchFamily="34" charset="0"/>
              </a:rPr>
              <a:t>Imam Qatadah, seorang ahli tafsir menyebut: Mereka adalah muhajirin yang sanggup meninggalkan tanahair dan harta benda serta kaum keluarga. Mereka keluar hanya lantaran cinta dan kasihkan Allah dan Rasullullah SAW. Mereka mengutamakan Islam walaupun terpaksa merempuh segala jenis jerih kepayahan sehingga ada disebutkan bahawa seseorang terpaksa mengikat batu di perut kerana kelaparan. Ada pula yang tidur dalam pasir yang digali kerana tiada selimut kerana </a:t>
            </a:r>
            <a:r>
              <a:rPr lang="ms-MY" sz="2000" dirty="0" smtClean="0">
                <a:effectLst>
                  <a:outerShdw blurRad="38100" dist="38100" dir="2700000" algn="tl">
                    <a:srgbClr val="000000">
                      <a:alpha val="43137"/>
                    </a:srgbClr>
                  </a:outerShdw>
                </a:effectLst>
                <a:latin typeface="Arial Black" pitchFamily="34" charset="0"/>
              </a:rPr>
              <a:t>kesejukan </a:t>
            </a:r>
            <a:endParaRPr lang="ms-MY" sz="2000" dirty="0">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9314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295400" y="1981201"/>
            <a:ext cx="6705600" cy="160019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0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a:ln w="1905"/>
                <a:solidFill>
                  <a:schemeClr val="accent5">
                    <a:lumMod val="50000"/>
                  </a:schemeClr>
                </a:solidFill>
                <a:effectLst>
                  <a:innerShdw blurRad="69850" dist="43180" dir="5400000">
                    <a:srgbClr val="000000">
                      <a:alpha val="65000"/>
                    </a:srgbClr>
                  </a:innerShdw>
                </a:effectLst>
              </a:rPr>
              <a:t>Memberi pertolongan penuh kepada Rasulullah SAW</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457200"/>
            <a:ext cx="7962900" cy="113157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0070C0"/>
                </a:solidFill>
                <a:effectLst>
                  <a:innerShdw blurRad="69850" dist="43180" dir="5400000">
                    <a:srgbClr val="000000">
                      <a:alpha val="65000"/>
                    </a:srgbClr>
                  </a:innerShdw>
                </a:effectLst>
              </a:rPr>
              <a:t>Keperibadian termulia pada </a:t>
            </a:r>
            <a:endParaRPr lang="sv-SE" sz="2400" b="1" dirty="0" smtClean="0">
              <a:ln w="1905"/>
              <a:solidFill>
                <a:srgbClr val="0070C0"/>
              </a:solidFill>
              <a:effectLst>
                <a:innerShdw blurRad="69850" dist="43180" dir="5400000">
                  <a:srgbClr val="000000">
                    <a:alpha val="65000"/>
                  </a:srgbClr>
                </a:innerShdw>
              </a:effectLst>
            </a:endParaRPr>
          </a:p>
          <a:p>
            <a:pPr algn="ctr"/>
            <a:r>
              <a:rPr lang="sv-SE" sz="3200" b="1" dirty="0" smtClean="0">
                <a:ln w="1905"/>
                <a:solidFill>
                  <a:srgbClr val="C00000"/>
                </a:solidFill>
                <a:effectLst>
                  <a:innerShdw blurRad="69850" dist="43180" dir="5400000">
                    <a:srgbClr val="000000">
                      <a:alpha val="65000"/>
                    </a:srgbClr>
                  </a:innerShdw>
                </a:effectLst>
              </a:rPr>
              <a:t>Muhajirin </a:t>
            </a:r>
            <a:r>
              <a:rPr lang="sv-SE" sz="3200" b="1" dirty="0">
                <a:ln w="1905"/>
                <a:solidFill>
                  <a:srgbClr val="C00000"/>
                </a:solidFill>
                <a:effectLst>
                  <a:innerShdw blurRad="69850" dist="43180" dir="5400000">
                    <a:srgbClr val="000000">
                      <a:alpha val="65000"/>
                    </a:srgbClr>
                  </a:innerShdw>
                </a:effectLst>
              </a:rPr>
              <a:t>dan Ansar </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371600" y="2057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Right Arrow 2"/>
          <p:cNvSpPr/>
          <p:nvPr/>
        </p:nvSpPr>
        <p:spPr>
          <a:xfrm rot="5400000">
            <a:off x="4251960" y="3566160"/>
            <a:ext cx="640080" cy="762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Flowchart: Alternate Process 6"/>
          <p:cNvSpPr/>
          <p:nvPr/>
        </p:nvSpPr>
        <p:spPr>
          <a:xfrm>
            <a:off x="571500" y="4343400"/>
            <a:ext cx="7962900" cy="205740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a:effectLst>
                  <a:outerShdw blurRad="38100" dist="38100" dir="2700000" algn="tl">
                    <a:srgbClr val="000000">
                      <a:alpha val="43137"/>
                    </a:srgbClr>
                  </a:outerShdw>
                </a:effectLst>
                <a:latin typeface="Arial Black" pitchFamily="34" charset="0"/>
              </a:rPr>
              <a:t>Kaum Muhajirin dan Ansar adalah orang yang paling memahami bahawa Rasulullah SAW adalah manusia pertama di dalam hidup yang mesti didahulukan dengan kesetiaan, keimanan dan kasih sayang</a:t>
            </a:r>
          </a:p>
        </p:txBody>
      </p:sp>
    </p:spTree>
    <p:extLst>
      <p:ext uri="{BB962C8B-B14F-4D97-AF65-F5344CB8AC3E}">
        <p14:creationId xmlns:p14="http://schemas.microsoft.com/office/powerpoint/2010/main" val="335825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lowchart: Alternate Process 3"/>
          <p:cNvSpPr/>
          <p:nvPr/>
        </p:nvSpPr>
        <p:spPr>
          <a:xfrm>
            <a:off x="228600" y="5181600"/>
            <a:ext cx="8686800" cy="144780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a:effectLst>
                  <a:outerShdw blurRad="38100" dist="38100" dir="2700000" algn="tl">
                    <a:srgbClr val="000000">
                      <a:alpha val="43137"/>
                    </a:srgbClr>
                  </a:outerShdw>
                </a:effectLst>
                <a:latin typeface="Arial Black" pitchFamily="34" charset="0"/>
              </a:rPr>
              <a:t>Justeru para muhajirin sangat memahami bahawa membantu Nabi SAW dalam semua situasi adalah kewajipan utama yang mesti </a:t>
            </a:r>
            <a:r>
              <a:rPr lang="ms-MY" sz="2400" dirty="0" smtClean="0">
                <a:effectLst>
                  <a:outerShdw blurRad="38100" dist="38100" dir="2700000" algn="tl">
                    <a:srgbClr val="000000">
                      <a:alpha val="43137"/>
                    </a:srgbClr>
                  </a:outerShdw>
                </a:effectLst>
                <a:latin typeface="Arial Black" pitchFamily="34" charset="0"/>
              </a:rPr>
              <a:t>ditunaikan</a:t>
            </a:r>
            <a:endParaRPr lang="ms-MY" sz="2400" dirty="0">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0830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40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295400" y="1981201"/>
            <a:ext cx="6705600" cy="160019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000" b="1" dirty="0" smtClean="0">
              <a:ln w="1905"/>
              <a:solidFill>
                <a:schemeClr val="accent5">
                  <a:lumMod val="50000"/>
                </a:schemeClr>
              </a:solidFill>
              <a:effectLst>
                <a:innerShdw blurRad="69850" dist="43180" dir="5400000">
                  <a:srgbClr val="000000">
                    <a:alpha val="65000"/>
                  </a:srgbClr>
                </a:innerShdw>
              </a:effectLst>
            </a:endParaRPr>
          </a:p>
          <a:p>
            <a:pPr algn="ctr"/>
            <a:r>
              <a:rPr lang="sv-SE" sz="4000" b="1" dirty="0">
                <a:ln w="1905"/>
                <a:solidFill>
                  <a:schemeClr val="accent5">
                    <a:lumMod val="50000"/>
                  </a:schemeClr>
                </a:solidFill>
                <a:effectLst>
                  <a:innerShdw blurRad="69850" dist="43180" dir="5400000">
                    <a:srgbClr val="000000">
                      <a:alpha val="65000"/>
                    </a:srgbClr>
                  </a:innerShdw>
                </a:effectLst>
              </a:rPr>
              <a:t>Sabar dan kuat </a:t>
            </a:r>
            <a:r>
              <a:rPr lang="sv-SE" sz="4000" b="1" dirty="0" smtClean="0">
                <a:ln w="1905"/>
                <a:solidFill>
                  <a:schemeClr val="accent5">
                    <a:lumMod val="50000"/>
                  </a:schemeClr>
                </a:solidFill>
                <a:effectLst>
                  <a:innerShdw blurRad="69850" dist="43180" dir="5400000">
                    <a:srgbClr val="000000">
                      <a:alpha val="65000"/>
                    </a:srgbClr>
                  </a:innerShdw>
                </a:effectLst>
              </a:rPr>
              <a:t>bertawakkal</a:t>
            </a:r>
            <a:endParaRPr lang="en-US" sz="40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457200"/>
            <a:ext cx="7962900" cy="113157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0070C0"/>
                </a:solidFill>
                <a:effectLst>
                  <a:innerShdw blurRad="69850" dist="43180" dir="5400000">
                    <a:srgbClr val="000000">
                      <a:alpha val="65000"/>
                    </a:srgbClr>
                  </a:innerShdw>
                </a:effectLst>
              </a:rPr>
              <a:t>Keperibadian termulia pada </a:t>
            </a:r>
            <a:endParaRPr lang="sv-SE" sz="2400" b="1" dirty="0" smtClean="0">
              <a:ln w="1905"/>
              <a:solidFill>
                <a:srgbClr val="0070C0"/>
              </a:solidFill>
              <a:effectLst>
                <a:innerShdw blurRad="69850" dist="43180" dir="5400000">
                  <a:srgbClr val="000000">
                    <a:alpha val="65000"/>
                  </a:srgbClr>
                </a:innerShdw>
              </a:effectLst>
            </a:endParaRPr>
          </a:p>
          <a:p>
            <a:pPr algn="ctr"/>
            <a:r>
              <a:rPr lang="sv-SE" sz="3200" b="1" dirty="0" smtClean="0">
                <a:ln w="1905"/>
                <a:solidFill>
                  <a:srgbClr val="C00000"/>
                </a:solidFill>
                <a:effectLst>
                  <a:innerShdw blurRad="69850" dist="43180" dir="5400000">
                    <a:srgbClr val="000000">
                      <a:alpha val="65000"/>
                    </a:srgbClr>
                  </a:innerShdw>
                </a:effectLst>
              </a:rPr>
              <a:t>Muhajirin </a:t>
            </a:r>
            <a:r>
              <a:rPr lang="sv-SE" sz="3200" b="1" dirty="0">
                <a:ln w="1905"/>
                <a:solidFill>
                  <a:srgbClr val="C00000"/>
                </a:solidFill>
                <a:effectLst>
                  <a:innerShdw blurRad="69850" dist="43180" dir="5400000">
                    <a:srgbClr val="000000">
                      <a:alpha val="65000"/>
                    </a:srgbClr>
                  </a:innerShdw>
                </a:effectLst>
              </a:rPr>
              <a:t>dan Ansar </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371600" y="2057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Right Arrow 2"/>
          <p:cNvSpPr/>
          <p:nvPr/>
        </p:nvSpPr>
        <p:spPr>
          <a:xfrm rot="5400000">
            <a:off x="4251960" y="3566160"/>
            <a:ext cx="640080" cy="762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Flowchart: Alternate Process 6"/>
          <p:cNvSpPr/>
          <p:nvPr/>
        </p:nvSpPr>
        <p:spPr>
          <a:xfrm>
            <a:off x="571500" y="4343400"/>
            <a:ext cx="7962900" cy="205740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a:effectLst>
                  <a:outerShdw blurRad="38100" dist="38100" dir="2700000" algn="tl">
                    <a:srgbClr val="000000">
                      <a:alpha val="43137"/>
                    </a:srgbClr>
                  </a:outerShdw>
                </a:effectLst>
                <a:latin typeface="Arial Black" pitchFamily="34" charset="0"/>
              </a:rPr>
              <a:t>Terdapat banyak ayat al-Quran yang menceritakan tentang kesabaran Muhajirin dan Ansar serta tawakkal mereka</a:t>
            </a:r>
          </a:p>
        </p:txBody>
      </p:sp>
    </p:spTree>
    <p:extLst>
      <p:ext uri="{BB962C8B-B14F-4D97-AF65-F5344CB8AC3E}">
        <p14:creationId xmlns:p14="http://schemas.microsoft.com/office/powerpoint/2010/main" val="143635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403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295400" y="1981201"/>
            <a:ext cx="6705600" cy="160019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000" b="1" dirty="0" smtClean="0">
              <a:ln w="1905"/>
              <a:solidFill>
                <a:schemeClr val="accent5">
                  <a:lumMod val="50000"/>
                </a:schemeClr>
              </a:solidFill>
              <a:effectLst>
                <a:innerShdw blurRad="69850" dist="43180" dir="5400000">
                  <a:srgbClr val="000000">
                    <a:alpha val="65000"/>
                  </a:srgbClr>
                </a:innerShdw>
              </a:effectLst>
            </a:endParaRPr>
          </a:p>
          <a:p>
            <a:pPr algn="ctr"/>
            <a:r>
              <a:rPr lang="sv-SE" sz="4000" b="1" dirty="0">
                <a:ln w="1905"/>
                <a:solidFill>
                  <a:schemeClr val="accent5">
                    <a:lumMod val="50000"/>
                  </a:schemeClr>
                </a:solidFill>
                <a:effectLst>
                  <a:innerShdw blurRad="69850" dist="43180" dir="5400000">
                    <a:srgbClr val="000000">
                      <a:alpha val="65000"/>
                    </a:srgbClr>
                  </a:innerShdw>
                </a:effectLst>
              </a:rPr>
              <a:t>Jihad dan </a:t>
            </a:r>
            <a:r>
              <a:rPr lang="sv-SE" sz="4000" b="1" dirty="0" smtClean="0">
                <a:ln w="1905"/>
                <a:solidFill>
                  <a:schemeClr val="accent5">
                    <a:lumMod val="50000"/>
                  </a:schemeClr>
                </a:solidFill>
                <a:effectLst>
                  <a:innerShdw blurRad="69850" dist="43180" dir="5400000">
                    <a:srgbClr val="000000">
                      <a:alpha val="65000"/>
                    </a:srgbClr>
                  </a:innerShdw>
                </a:effectLst>
              </a:rPr>
              <a:t>pengorbanan</a:t>
            </a:r>
            <a:endParaRPr lang="en-US" sz="40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457200"/>
            <a:ext cx="7962900" cy="113157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0070C0"/>
                </a:solidFill>
                <a:effectLst>
                  <a:innerShdw blurRad="69850" dist="43180" dir="5400000">
                    <a:srgbClr val="000000">
                      <a:alpha val="65000"/>
                    </a:srgbClr>
                  </a:innerShdw>
                </a:effectLst>
              </a:rPr>
              <a:t>Keperibadian termulia pada </a:t>
            </a:r>
            <a:endParaRPr lang="sv-SE" sz="2400" b="1" dirty="0" smtClean="0">
              <a:ln w="1905"/>
              <a:solidFill>
                <a:srgbClr val="0070C0"/>
              </a:solidFill>
              <a:effectLst>
                <a:innerShdw blurRad="69850" dist="43180" dir="5400000">
                  <a:srgbClr val="000000">
                    <a:alpha val="65000"/>
                  </a:srgbClr>
                </a:innerShdw>
              </a:effectLst>
            </a:endParaRPr>
          </a:p>
          <a:p>
            <a:pPr algn="ctr"/>
            <a:r>
              <a:rPr lang="sv-SE" sz="3200" b="1" dirty="0" smtClean="0">
                <a:ln w="1905"/>
                <a:solidFill>
                  <a:srgbClr val="C00000"/>
                </a:solidFill>
                <a:effectLst>
                  <a:innerShdw blurRad="69850" dist="43180" dir="5400000">
                    <a:srgbClr val="000000">
                      <a:alpha val="65000"/>
                    </a:srgbClr>
                  </a:innerShdw>
                </a:effectLst>
              </a:rPr>
              <a:t>Muhajirin </a:t>
            </a:r>
            <a:r>
              <a:rPr lang="sv-SE" sz="3200" b="1" dirty="0">
                <a:ln w="1905"/>
                <a:solidFill>
                  <a:srgbClr val="C00000"/>
                </a:solidFill>
                <a:effectLst>
                  <a:innerShdw blurRad="69850" dist="43180" dir="5400000">
                    <a:srgbClr val="000000">
                      <a:alpha val="65000"/>
                    </a:srgbClr>
                  </a:innerShdw>
                </a:effectLst>
              </a:rPr>
              <a:t>dan Ansar </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371600" y="2057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Right Arrow 2"/>
          <p:cNvSpPr/>
          <p:nvPr/>
        </p:nvSpPr>
        <p:spPr>
          <a:xfrm rot="5400000">
            <a:off x="4251960" y="3566160"/>
            <a:ext cx="640080" cy="762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Flowchart: Alternate Process 6"/>
          <p:cNvSpPr/>
          <p:nvPr/>
        </p:nvSpPr>
        <p:spPr>
          <a:xfrm>
            <a:off x="723900" y="4343400"/>
            <a:ext cx="7581900" cy="205740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smtClean="0">
                <a:effectLst>
                  <a:outerShdw blurRad="38100" dist="38100" dir="2700000" algn="tl">
                    <a:srgbClr val="000000">
                      <a:alpha val="43137"/>
                    </a:srgbClr>
                  </a:outerShdw>
                </a:effectLst>
                <a:latin typeface="Arial Black" pitchFamily="34" charset="0"/>
              </a:rPr>
              <a:t>Di dalam Al-Quran ada disebutkan </a:t>
            </a:r>
            <a:r>
              <a:rPr lang="ms-MY" sz="3200" dirty="0">
                <a:effectLst>
                  <a:outerShdw blurRad="38100" dist="38100" dir="2700000" algn="tl">
                    <a:srgbClr val="000000">
                      <a:alpha val="43137"/>
                    </a:srgbClr>
                  </a:outerShdw>
                </a:effectLst>
                <a:latin typeface="Arial Black" pitchFamily="34" charset="0"/>
              </a:rPr>
              <a:t>perihal jihad dan jasa pengorbanan muhajirin </a:t>
            </a:r>
          </a:p>
        </p:txBody>
      </p:sp>
    </p:spTree>
    <p:extLst>
      <p:ext uri="{BB962C8B-B14F-4D97-AF65-F5344CB8AC3E}">
        <p14:creationId xmlns:p14="http://schemas.microsoft.com/office/powerpoint/2010/main" val="257214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318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7000" r="-17000"/>
          </a:stretch>
        </a:blipFill>
        <a:effectLst/>
      </p:bgPr>
    </p:bg>
    <p:spTree>
      <p:nvGrpSpPr>
        <p:cNvPr id="1" name=""/>
        <p:cNvGrpSpPr/>
        <p:nvPr/>
      </p:nvGrpSpPr>
      <p:grpSpPr>
        <a:xfrm>
          <a:off x="0" y="0"/>
          <a:ext cx="0" cy="0"/>
          <a:chOff x="0" y="0"/>
          <a:chExt cx="0" cy="0"/>
        </a:xfrm>
      </p:grpSpPr>
      <p:sp>
        <p:nvSpPr>
          <p:cNvPr id="10" name="Flowchart: Alternate Process 9"/>
          <p:cNvSpPr/>
          <p:nvPr/>
        </p:nvSpPr>
        <p:spPr>
          <a:xfrm>
            <a:off x="304800" y="1524000"/>
            <a:ext cx="8534400" cy="480060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 </a:t>
            </a:r>
            <a:r>
              <a:rPr lang="ms-MY" sz="36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“Ayat ini menjadi bukti bahawa terdapat tiga serangkai amalan besar Islam iaitu iman, hijrah dan jihad dengan nyawa dan harta yang melayakkan seseorang mendapat kejayaan sebenar iaitu habuan syurga.” </a:t>
            </a:r>
          </a:p>
        </p:txBody>
      </p:sp>
      <p:sp>
        <p:nvSpPr>
          <p:cNvPr id="4" name="Rounded Rectangle 3"/>
          <p:cNvSpPr/>
          <p:nvPr/>
        </p:nvSpPr>
        <p:spPr>
          <a:xfrm>
            <a:off x="1447800" y="685800"/>
            <a:ext cx="6248400" cy="838200"/>
          </a:xfrm>
          <a:prstGeom prst="roundRect">
            <a:avLst>
              <a:gd name="adj" fmla="val 35758"/>
            </a:avLst>
          </a:prstGeom>
          <a:solidFill>
            <a:schemeClr val="bg1">
              <a:lumMod val="95000"/>
              <a:alpha val="92000"/>
            </a:schemeClr>
          </a:solidFill>
          <a:ln w="889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err="1" smtClean="0">
                <a:ln w="1905"/>
                <a:solidFill>
                  <a:srgbClr val="002060"/>
                </a:solidFill>
                <a:effectLst>
                  <a:innerShdw blurRad="69850" dist="43180" dir="5400000">
                    <a:srgbClr val="000000">
                      <a:alpha val="65000"/>
                    </a:srgbClr>
                  </a:innerShdw>
                </a:effectLst>
              </a:rPr>
              <a:t>Keterangan</a:t>
            </a:r>
            <a:r>
              <a:rPr lang="es-ES" sz="2800" b="1" dirty="0" smtClean="0">
                <a:ln w="1905"/>
                <a:solidFill>
                  <a:srgbClr val="002060"/>
                </a:solidFill>
                <a:effectLst>
                  <a:innerShdw blurRad="69850" dist="43180" dir="5400000">
                    <a:srgbClr val="000000">
                      <a:alpha val="65000"/>
                    </a:srgbClr>
                  </a:innerShdw>
                </a:effectLst>
              </a:rPr>
              <a:t> </a:t>
            </a:r>
            <a:r>
              <a:rPr lang="es-ES" sz="2800" b="1" dirty="0" err="1" smtClean="0">
                <a:ln w="1905"/>
                <a:solidFill>
                  <a:srgbClr val="002060"/>
                </a:solidFill>
                <a:effectLst>
                  <a:innerShdw blurRad="69850" dist="43180" dir="5400000">
                    <a:srgbClr val="000000">
                      <a:alpha val="65000"/>
                    </a:srgbClr>
                  </a:innerShdw>
                </a:effectLst>
              </a:rPr>
              <a:t>Ayat</a:t>
            </a:r>
            <a:r>
              <a:rPr lang="es-ES" sz="2800" b="1" dirty="0" smtClean="0">
                <a:ln w="1905"/>
                <a:solidFill>
                  <a:srgbClr val="002060"/>
                </a:solidFill>
                <a:effectLst>
                  <a:innerShdw blurRad="69850" dist="43180" dir="5400000">
                    <a:srgbClr val="000000">
                      <a:alpha val="65000"/>
                    </a:srgbClr>
                  </a:innerShdw>
                </a:effectLst>
              </a:rPr>
              <a:t> </a:t>
            </a:r>
            <a:r>
              <a:rPr lang="es-ES" sz="2800" b="1" dirty="0" err="1">
                <a:ln w="1905"/>
                <a:solidFill>
                  <a:srgbClr val="002060"/>
                </a:solidFill>
                <a:effectLst>
                  <a:innerShdw blurRad="69850" dist="43180" dir="5400000">
                    <a:srgbClr val="000000">
                      <a:alpha val="65000"/>
                    </a:srgbClr>
                  </a:innerShdw>
                </a:effectLst>
              </a:rPr>
              <a:t>M</a:t>
            </a:r>
            <a:r>
              <a:rPr lang="es-ES" sz="2800" b="1" dirty="0" err="1" smtClean="0">
                <a:ln w="1905"/>
                <a:solidFill>
                  <a:srgbClr val="002060"/>
                </a:solidFill>
                <a:effectLst>
                  <a:innerShdw blurRad="69850" dist="43180" dir="5400000">
                    <a:srgbClr val="000000">
                      <a:alpha val="65000"/>
                    </a:srgbClr>
                  </a:innerShdw>
                </a:effectLst>
              </a:rPr>
              <a:t>enurut</a:t>
            </a:r>
            <a:r>
              <a:rPr lang="es-ES" sz="2800" b="1" dirty="0" smtClean="0">
                <a:ln w="1905"/>
                <a:solidFill>
                  <a:srgbClr val="002060"/>
                </a:solidFill>
                <a:effectLst>
                  <a:innerShdw blurRad="69850" dist="43180" dir="5400000">
                    <a:srgbClr val="000000">
                      <a:alpha val="65000"/>
                    </a:srgbClr>
                  </a:innerShdw>
                </a:effectLst>
              </a:rPr>
              <a:t> </a:t>
            </a:r>
            <a:r>
              <a:rPr lang="es-ES" sz="2800" b="1" dirty="0" err="1">
                <a:ln w="1905"/>
                <a:solidFill>
                  <a:srgbClr val="002060"/>
                </a:solidFill>
                <a:effectLst>
                  <a:innerShdw blurRad="69850" dist="43180" dir="5400000">
                    <a:srgbClr val="000000">
                      <a:alpha val="65000"/>
                    </a:srgbClr>
                  </a:innerShdw>
                </a:effectLst>
              </a:rPr>
              <a:t>Ibn</a:t>
            </a:r>
            <a:r>
              <a:rPr lang="es-ES" sz="2800" b="1" dirty="0">
                <a:ln w="1905"/>
                <a:solidFill>
                  <a:srgbClr val="002060"/>
                </a:solidFill>
                <a:effectLst>
                  <a:innerShdw blurRad="69850" dist="43180" dir="5400000">
                    <a:srgbClr val="000000">
                      <a:alpha val="65000"/>
                    </a:srgbClr>
                  </a:innerShdw>
                </a:effectLst>
              </a:rPr>
              <a:t> ‘</a:t>
            </a:r>
            <a:r>
              <a:rPr lang="es-ES" sz="2800" b="1" dirty="0" err="1">
                <a:ln w="1905"/>
                <a:solidFill>
                  <a:srgbClr val="002060"/>
                </a:solidFill>
                <a:effectLst>
                  <a:innerShdw blurRad="69850" dist="43180" dir="5400000">
                    <a:srgbClr val="000000">
                      <a:alpha val="65000"/>
                    </a:srgbClr>
                  </a:innerShdw>
                </a:effectLst>
              </a:rPr>
              <a:t>Asyur</a:t>
            </a:r>
            <a:r>
              <a:rPr lang="es-ES" sz="2800" b="1" dirty="0">
                <a:ln w="1905"/>
                <a:solidFill>
                  <a:srgbClr val="002060"/>
                </a:solidFill>
                <a:effectLst>
                  <a:innerShdw blurRad="69850" dist="43180" dir="5400000">
                    <a:srgbClr val="000000">
                      <a:alpha val="65000"/>
                    </a:srgbClr>
                  </a:innerShdw>
                </a:effectLst>
              </a:rPr>
              <a:t> </a:t>
            </a:r>
            <a:endParaRPr lang="en-US" sz="28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353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7000" r="-17000"/>
          </a:stretch>
        </a:blipFill>
        <a:effectLst/>
      </p:bgPr>
    </p:bg>
    <p:spTree>
      <p:nvGrpSpPr>
        <p:cNvPr id="1" name=""/>
        <p:cNvGrpSpPr/>
        <p:nvPr/>
      </p:nvGrpSpPr>
      <p:grpSpPr>
        <a:xfrm>
          <a:off x="0" y="0"/>
          <a:ext cx="0" cy="0"/>
          <a:chOff x="0" y="0"/>
          <a:chExt cx="0" cy="0"/>
        </a:xfrm>
      </p:grpSpPr>
      <p:sp>
        <p:nvSpPr>
          <p:cNvPr id="10" name="Flowchart: Alternate Process 9"/>
          <p:cNvSpPr/>
          <p:nvPr/>
        </p:nvSpPr>
        <p:spPr>
          <a:xfrm>
            <a:off x="304800" y="1371600"/>
            <a:ext cx="8534400" cy="152400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Marilah kita sebagai generasi terkemudian ini menjadi pengikut terbaik kepada generasi Muhajirin dan </a:t>
            </a:r>
            <a:r>
              <a:rPr lang="ms-MY" sz="28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Ansar</a:t>
            </a:r>
            <a:endParaRPr lang="ms-MY" sz="28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endParaRPr>
          </a:p>
        </p:txBody>
      </p:sp>
      <p:sp>
        <p:nvSpPr>
          <p:cNvPr id="4" name="Rounded Rectangle 3"/>
          <p:cNvSpPr/>
          <p:nvPr/>
        </p:nvSpPr>
        <p:spPr>
          <a:xfrm>
            <a:off x="2590800" y="533400"/>
            <a:ext cx="4038600" cy="838200"/>
          </a:xfrm>
          <a:prstGeom prst="roundRect">
            <a:avLst>
              <a:gd name="adj" fmla="val 35758"/>
            </a:avLst>
          </a:prstGeom>
          <a:solidFill>
            <a:schemeClr val="bg1">
              <a:lumMod val="95000"/>
              <a:alpha val="92000"/>
            </a:schemeClr>
          </a:solidFill>
          <a:ln w="889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ln w="1905"/>
                <a:solidFill>
                  <a:srgbClr val="002060"/>
                </a:solidFill>
                <a:effectLst>
                  <a:innerShdw blurRad="69850" dist="43180" dir="5400000">
                    <a:srgbClr val="000000">
                      <a:alpha val="65000"/>
                    </a:srgbClr>
                  </a:innerShdw>
                </a:effectLst>
              </a:rPr>
              <a:t>SERUAN</a:t>
            </a:r>
            <a:endParaRPr lang="en-US" sz="4400" b="1" dirty="0">
              <a:ln w="1905"/>
              <a:solidFill>
                <a:srgbClr val="002060"/>
              </a:solidFill>
              <a:effectLst>
                <a:innerShdw blurRad="69850" dist="43180" dir="5400000">
                  <a:srgbClr val="000000">
                    <a:alpha val="65000"/>
                  </a:srgbClr>
                </a:innerShdw>
              </a:effectLst>
            </a:endParaRPr>
          </a:p>
        </p:txBody>
      </p:sp>
      <p:sp>
        <p:nvSpPr>
          <p:cNvPr id="5" name="Flowchart: Alternate Process 4"/>
          <p:cNvSpPr/>
          <p:nvPr/>
        </p:nvSpPr>
        <p:spPr>
          <a:xfrm>
            <a:off x="685800" y="4210050"/>
            <a:ext cx="7772400" cy="1962150"/>
          </a:xfrm>
          <a:prstGeom prst="flowChartAlternateProcess">
            <a:avLst/>
          </a:prstGeom>
          <a:blipFill>
            <a:blip r:embed="rId3"/>
            <a:tile tx="0" ty="0" sx="100000" sy="100000" flip="none" algn="tl"/>
          </a:blip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Tiada </a:t>
            </a:r>
            <a:r>
              <a:rPr lang="ms-MY" sz="28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pedoman sebaik pedoman yang ditinggalkan mereka</a:t>
            </a:r>
            <a:r>
              <a:rPr lang="ms-MY" sz="28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a:t>
            </a:r>
          </a:p>
          <a:p>
            <a:pPr algn="ctr"/>
            <a:r>
              <a:rPr lang="ms-MY" sz="28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 </a:t>
            </a:r>
            <a:r>
              <a:rPr lang="ms-MY" sz="28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Tiada tauladan sebaik tauladan dan cara hidup pilihan mereka. </a:t>
            </a:r>
          </a:p>
        </p:txBody>
      </p:sp>
      <p:sp>
        <p:nvSpPr>
          <p:cNvPr id="2" name="Down Arrow 1"/>
          <p:cNvSpPr/>
          <p:nvPr/>
        </p:nvSpPr>
        <p:spPr>
          <a:xfrm>
            <a:off x="4114800" y="2971800"/>
            <a:ext cx="914400" cy="11430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4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7000" r="-17000"/>
          </a:stretch>
        </a:blipFill>
        <a:effectLst/>
      </p:bgPr>
    </p:bg>
    <p:spTree>
      <p:nvGrpSpPr>
        <p:cNvPr id="1" name=""/>
        <p:cNvGrpSpPr/>
        <p:nvPr/>
      </p:nvGrpSpPr>
      <p:grpSpPr>
        <a:xfrm>
          <a:off x="0" y="0"/>
          <a:ext cx="0" cy="0"/>
          <a:chOff x="0" y="0"/>
          <a:chExt cx="0" cy="0"/>
        </a:xfrm>
      </p:grpSpPr>
      <p:sp>
        <p:nvSpPr>
          <p:cNvPr id="10" name="Flowchart: Alternate Process 9"/>
          <p:cNvSpPr/>
          <p:nvPr/>
        </p:nvSpPr>
        <p:spPr>
          <a:xfrm>
            <a:off x="838200" y="1676400"/>
            <a:ext cx="7696200" cy="3048000"/>
          </a:xfrm>
          <a:prstGeom prst="flowChartAlternateProcess">
            <a:avLst/>
          </a:prstGeom>
          <a:blipFill>
            <a:blip r:embed="rId3"/>
            <a:tile tx="0" ty="0" sx="100000" sy="100000" flip="none" algn="tl"/>
          </a:blipFill>
          <a:ln w="73025">
            <a:solidFill>
              <a:srgbClr val="FFFF00"/>
            </a:solidFill>
          </a:ln>
          <a:effectLst>
            <a:innerShdw blurRad="114300">
              <a:prstClr val="black"/>
            </a:innerShdw>
            <a:reflection blurRad="6350" stA="20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Semoga kita meraih kejayaan yang telah diraih mereka dan terhimpun bersama golongan mereka di dalam nikmat </a:t>
            </a:r>
            <a:r>
              <a:rPr lang="sv-SE" sz="36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abadi</a:t>
            </a:r>
            <a:endParaRPr lang="ms-MY" sz="36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endParaRPr>
          </a:p>
        </p:txBody>
      </p:sp>
      <p:sp>
        <p:nvSpPr>
          <p:cNvPr id="4" name="Rounded Rectangle 3"/>
          <p:cNvSpPr/>
          <p:nvPr/>
        </p:nvSpPr>
        <p:spPr>
          <a:xfrm>
            <a:off x="2590800" y="838200"/>
            <a:ext cx="4038600" cy="838200"/>
          </a:xfrm>
          <a:prstGeom prst="roundRect">
            <a:avLst>
              <a:gd name="adj" fmla="val 35758"/>
            </a:avLst>
          </a:prstGeom>
          <a:solidFill>
            <a:schemeClr val="bg1">
              <a:lumMod val="95000"/>
              <a:alpha val="92000"/>
            </a:schemeClr>
          </a:solidFill>
          <a:ln w="889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ln w="1905"/>
                <a:solidFill>
                  <a:srgbClr val="002060"/>
                </a:solidFill>
                <a:effectLst>
                  <a:innerShdw blurRad="69850" dist="43180" dir="5400000">
                    <a:srgbClr val="000000">
                      <a:alpha val="65000"/>
                    </a:srgbClr>
                  </a:innerShdw>
                </a:effectLst>
              </a:rPr>
              <a:t>HARAPAN</a:t>
            </a:r>
            <a:endParaRPr lang="en-US" sz="4400" b="1" dirty="0">
              <a:ln w="1905"/>
              <a:solidFill>
                <a:srgbClr val="002060"/>
              </a:solidFill>
              <a:effectLst>
                <a:innerShdw blurRad="69850" dist="43180" dir="5400000">
                  <a:srgbClr val="000000">
                    <a:alpha val="65000"/>
                  </a:srgbClr>
                </a:inn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100" y="4655820"/>
            <a:ext cx="1524000" cy="1524000"/>
          </a:xfrm>
          <a:prstGeom prst="rect">
            <a:avLst/>
          </a:prstGeom>
        </p:spPr>
      </p:pic>
    </p:spTree>
    <p:extLst>
      <p:ext uri="{BB962C8B-B14F-4D97-AF65-F5344CB8AC3E}">
        <p14:creationId xmlns:p14="http://schemas.microsoft.com/office/powerpoint/2010/main" val="6676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1021140"/>
            <a:ext cx="8305800" cy="1569660"/>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اِلَهَ إِلاَّ الله وَالله وَحْدَهُ لاَ شَرِيْكَ لَهُ وَأَشْهَدُ أنَّ سَيِّدَنَا مُحَمَّدًا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وَرَسُوْلُه</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57200" y="2971800"/>
            <a:ext cx="8305306" cy="403187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iada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ekutu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agi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9906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0999" y="912674"/>
            <a:ext cx="8382001"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عَلَى سَيِّدِنَا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اَلِهِ وَأَصْحَابِهِ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وَسَلِّمْ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تَسْلِيْمًا كِثيْرًا</a:t>
            </a:r>
          </a:p>
        </p:txBody>
      </p:sp>
      <p:sp>
        <p:nvSpPr>
          <p:cNvPr id="4" name="TextBox 3"/>
          <p:cNvSpPr txBox="1"/>
          <p:nvPr/>
        </p:nvSpPr>
        <p:spPr>
          <a:xfrm>
            <a:off x="381000" y="3200400"/>
            <a:ext cx="84582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ucapan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sebanyak-banyaknya</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1076742"/>
            <a:ext cx="8382000" cy="2123658"/>
          </a:xfrm>
          <a:prstGeom prst="rect">
            <a:avLst/>
          </a:prstGeom>
          <a:solidFill>
            <a:srgbClr val="7030A0">
              <a:alpha val="51000"/>
            </a:srgbClr>
          </a:solidFill>
        </p:spPr>
        <p:txBody>
          <a:bodyPr wrap="square">
            <a:spAutoFit/>
          </a:bodyPr>
          <a:lstStyle/>
          <a:p>
            <a:pPr algn="ctr" rtl="1"/>
            <a:r>
              <a:rPr lang="ar-SA" sz="6600" b="1" dirty="0" smtClean="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6600" b="1" dirty="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ال</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فِيْمَا أَمَر</a:t>
            </a:r>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وَانْتَهُوْا عَمَّا نَهَى عَنْهُ وَزَجَر</a:t>
            </a:r>
            <a:endParaRPr lang="en-US" sz="66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3652897"/>
            <a:ext cx="8458200" cy="2062103"/>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diperintahkannya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jauhilah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dicegahkannya</a:t>
            </a:r>
            <a:endParaRPr lang="en-US" sz="32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30000" r="-17000" b="-26000"/>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Tajuk</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Khutbah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Hari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Ini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endParaRPr lang="en-US" sz="48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5 Ogos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a:ln w="11430"/>
                <a:solidFill>
                  <a:srgbClr val="F8F8F8"/>
                </a:solidFill>
                <a:effectLst>
                  <a:outerShdw blurRad="25400" algn="tl" rotWithShape="0">
                    <a:srgbClr val="000000">
                      <a:alpha val="43000"/>
                    </a:srgbClr>
                  </a:outerShdw>
                </a:effectLst>
              </a:rPr>
              <a:t>7 Muharram 1444</a:t>
            </a:r>
          </a:p>
        </p:txBody>
      </p:sp>
      <p:sp>
        <p:nvSpPr>
          <p:cNvPr id="6" name="Rectangle 5"/>
          <p:cNvSpPr/>
          <p:nvPr/>
        </p:nvSpPr>
        <p:spPr>
          <a:xfrm>
            <a:off x="381000" y="3776008"/>
            <a:ext cx="8534400" cy="1938992"/>
          </a:xfrm>
          <a:prstGeom prst="rect">
            <a:avLst/>
          </a:prstGeom>
          <a:noFill/>
          <a:scene3d>
            <a:camera prst="perspectiveAbove"/>
            <a:lightRig rig="threePt" dir="t"/>
          </a:scene3d>
        </p:spPr>
        <p:txBody>
          <a:bodyPr wrap="square" lIns="91440" tIns="45720" rIns="91440" bIns="4572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fi-FI" sz="5400" b="1" spc="50" dirty="0">
                <a:ln w="19050">
                  <a:solidFill>
                    <a:schemeClr val="bg1"/>
                  </a:solidFill>
                </a:ln>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rPr>
              <a:t>Tauladan Keperibadian </a:t>
            </a:r>
            <a:r>
              <a:rPr lang="fi-FI" sz="6600" b="1" spc="50" dirty="0">
                <a:ln w="19050">
                  <a:solidFill>
                    <a:schemeClr val="bg1"/>
                  </a:solidFill>
                </a:ln>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rPr>
              <a:t>Muhajirin dan Ansar</a:t>
            </a: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urved Right Arrow 1"/>
          <p:cNvSpPr/>
          <p:nvPr/>
        </p:nvSpPr>
        <p:spPr>
          <a:xfrm>
            <a:off x="400049" y="876300"/>
            <a:ext cx="1053465" cy="17145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905"/>
                <a:solidFill>
                  <a:srgbClr val="FF0000"/>
                </a:solidFill>
                <a:effectLst>
                  <a:innerShdw blurRad="69850" dist="43180" dir="5400000">
                    <a:srgbClr val="000000">
                      <a:alpha val="65000"/>
                    </a:srgbClr>
                  </a:innerShdw>
                </a:effectLst>
              </a:rPr>
              <a:t>Daripada</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peristiwa</a:t>
            </a:r>
            <a:r>
              <a:rPr lang="en-US" sz="3200" b="1" dirty="0" smtClean="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hijrah</a:t>
            </a:r>
            <a:endParaRPr lang="en-US" sz="3200" b="1" dirty="0">
              <a:ln w="1905"/>
              <a:solidFill>
                <a:srgbClr val="C00000"/>
              </a:solidFill>
              <a:effectLst>
                <a:innerShdw blurRad="69850" dist="43180" dir="5400000">
                  <a:srgbClr val="000000">
                    <a:alpha val="65000"/>
                  </a:srgbClr>
                </a:innerShdw>
              </a:effectLst>
            </a:endParaRPr>
          </a:p>
        </p:txBody>
      </p:sp>
      <p:sp>
        <p:nvSpPr>
          <p:cNvPr id="7" name="Rounded Rectangle 6"/>
          <p:cNvSpPr/>
          <p:nvPr/>
        </p:nvSpPr>
        <p:spPr>
          <a:xfrm>
            <a:off x="1543050" y="4572000"/>
            <a:ext cx="6381750" cy="152400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Mereka adalah terbaik </a:t>
            </a:r>
            <a:r>
              <a:rPr lang="sv-SE" sz="3200" b="1" dirty="0" smtClean="0">
                <a:ln w="1905"/>
                <a:solidFill>
                  <a:schemeClr val="accent5">
                    <a:lumMod val="50000"/>
                  </a:schemeClr>
                </a:solidFill>
                <a:effectLst>
                  <a:innerShdw blurRad="69850" dist="43180" dir="5400000">
                    <a:srgbClr val="000000">
                      <a:alpha val="65000"/>
                    </a:srgbClr>
                  </a:innerShdw>
                </a:effectLst>
              </a:rPr>
              <a:t>daripada kalangan </a:t>
            </a:r>
            <a:r>
              <a:rPr lang="sv-SE" sz="3200" b="1" dirty="0">
                <a:ln w="1905"/>
                <a:solidFill>
                  <a:schemeClr val="accent5">
                    <a:lumMod val="50000"/>
                  </a:schemeClr>
                </a:solidFill>
                <a:effectLst>
                  <a:innerShdw blurRad="69850" dist="43180" dir="5400000">
                    <a:srgbClr val="000000">
                      <a:alpha val="65000"/>
                    </a:srgbClr>
                  </a:innerShdw>
                </a:effectLst>
              </a:rPr>
              <a:t>umat Muhammad </a:t>
            </a:r>
            <a:r>
              <a:rPr lang="sv-SE" sz="3200" b="1" dirty="0" smtClean="0">
                <a:ln w="1905"/>
                <a:solidFill>
                  <a:schemeClr val="accent5">
                    <a:lumMod val="50000"/>
                  </a:schemeClr>
                </a:solidFill>
                <a:effectLst>
                  <a:innerShdw blurRad="69850" dist="43180" dir="5400000">
                    <a:srgbClr val="000000">
                      <a:alpha val="65000"/>
                    </a:srgbClr>
                  </a:innerShdw>
                </a:effectLst>
              </a:rPr>
              <a:t>SAW</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4" name="Rounded Rectangle 3"/>
          <p:cNvSpPr/>
          <p:nvPr/>
        </p:nvSpPr>
        <p:spPr>
          <a:xfrm>
            <a:off x="1424940" y="1828800"/>
            <a:ext cx="7200900" cy="1752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Lahirnya </a:t>
            </a:r>
            <a:r>
              <a:rPr lang="sv-SE" sz="3200" b="1" dirty="0">
                <a:ln w="1905"/>
                <a:solidFill>
                  <a:schemeClr val="accent5">
                    <a:lumMod val="50000"/>
                  </a:schemeClr>
                </a:solidFill>
                <a:effectLst>
                  <a:innerShdw blurRad="69850" dist="43180" dir="5400000">
                    <a:srgbClr val="000000">
                      <a:alpha val="65000"/>
                    </a:srgbClr>
                  </a:innerShdw>
                </a:effectLst>
              </a:rPr>
              <a:t>kaum </a:t>
            </a:r>
            <a:r>
              <a:rPr lang="sv-SE" sz="3200" b="1" dirty="0">
                <a:ln w="1905"/>
                <a:solidFill>
                  <a:schemeClr val="accent6">
                    <a:lumMod val="75000"/>
                  </a:schemeClr>
                </a:solidFill>
                <a:effectLst>
                  <a:innerShdw blurRad="69850" dist="43180" dir="5400000">
                    <a:srgbClr val="000000">
                      <a:alpha val="65000"/>
                    </a:srgbClr>
                  </a:innerShdw>
                </a:effectLst>
              </a:rPr>
              <a:t>Muhajirin</a:t>
            </a:r>
            <a:r>
              <a:rPr lang="sv-SE" sz="3200" b="1" dirty="0">
                <a:ln w="1905"/>
                <a:solidFill>
                  <a:schemeClr val="accent5">
                    <a:lumMod val="50000"/>
                  </a:schemeClr>
                </a:solidFill>
                <a:effectLst>
                  <a:innerShdw blurRad="69850" dist="43180" dir="5400000">
                    <a:srgbClr val="000000">
                      <a:alpha val="65000"/>
                    </a:srgbClr>
                  </a:innerShdw>
                </a:effectLst>
              </a:rPr>
              <a:t> dan </a:t>
            </a:r>
            <a:r>
              <a:rPr lang="sv-SE" sz="3200" b="1" dirty="0">
                <a:ln w="1905"/>
                <a:solidFill>
                  <a:schemeClr val="accent6">
                    <a:lumMod val="75000"/>
                  </a:schemeClr>
                </a:solidFill>
                <a:effectLst>
                  <a:innerShdw blurRad="69850" dist="43180" dir="5400000">
                    <a:srgbClr val="000000">
                      <a:alpha val="65000"/>
                    </a:srgbClr>
                  </a:innerShdw>
                </a:effectLst>
              </a:rPr>
              <a:t>Ansar</a:t>
            </a:r>
            <a:r>
              <a:rPr lang="sv-SE" sz="3200" b="1" dirty="0">
                <a:ln w="1905"/>
                <a:solidFill>
                  <a:schemeClr val="accent5">
                    <a:lumMod val="50000"/>
                  </a:schemeClr>
                </a:solidFill>
                <a:effectLst>
                  <a:innerShdw blurRad="69850" dist="43180" dir="5400000">
                    <a:srgbClr val="000000">
                      <a:alpha val="65000"/>
                    </a:srgbClr>
                  </a:innerShdw>
                </a:effectLst>
              </a:rPr>
              <a:t> yang membantu kejayaan Baginda SAW dalam perjalanan bersejarah ini</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6" name="Chevron 5"/>
          <p:cNvSpPr/>
          <p:nvPr/>
        </p:nvSpPr>
        <p:spPr>
          <a:xfrm rot="5400000">
            <a:off x="4395787" y="3809048"/>
            <a:ext cx="824865" cy="548640"/>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urved Right Arrow 1"/>
          <p:cNvSpPr/>
          <p:nvPr/>
        </p:nvSpPr>
        <p:spPr>
          <a:xfrm>
            <a:off x="400049" y="876300"/>
            <a:ext cx="1053465" cy="17145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Golongan</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Muhajirin</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4" name="Rounded Rectangle 3"/>
          <p:cNvSpPr/>
          <p:nvPr/>
        </p:nvSpPr>
        <p:spPr>
          <a:xfrm>
            <a:off x="1424940" y="1828800"/>
            <a:ext cx="5966460" cy="1752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Mereka </a:t>
            </a:r>
            <a:r>
              <a:rPr lang="sv-SE" sz="3200" b="1" dirty="0">
                <a:ln w="1905"/>
                <a:solidFill>
                  <a:schemeClr val="accent5">
                    <a:lumMod val="50000"/>
                  </a:schemeClr>
                </a:solidFill>
                <a:effectLst>
                  <a:innerShdw blurRad="69850" dist="43180" dir="5400000">
                    <a:srgbClr val="000000">
                      <a:alpha val="65000"/>
                    </a:srgbClr>
                  </a:innerShdw>
                </a:effectLst>
              </a:rPr>
              <a:t>yang berhijrah bersama Rasulullah SAW daripada </a:t>
            </a:r>
            <a:endParaRPr lang="sv-SE" sz="32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smtClean="0">
                <a:ln w="1905"/>
                <a:solidFill>
                  <a:schemeClr val="accent5">
                    <a:lumMod val="50000"/>
                  </a:schemeClr>
                </a:solidFill>
                <a:effectLst>
                  <a:innerShdw blurRad="69850" dist="43180" dir="5400000">
                    <a:srgbClr val="000000">
                      <a:alpha val="65000"/>
                    </a:srgbClr>
                  </a:innerShdw>
                </a:effectLst>
              </a:rPr>
              <a:t>Mekah </a:t>
            </a:r>
            <a:r>
              <a:rPr lang="sv-SE" sz="3200" b="1" dirty="0">
                <a:ln w="1905"/>
                <a:solidFill>
                  <a:schemeClr val="accent5">
                    <a:lumMod val="50000"/>
                  </a:schemeClr>
                </a:solidFill>
                <a:effectLst>
                  <a:innerShdw blurRad="69850" dist="43180" dir="5400000">
                    <a:srgbClr val="000000">
                      <a:alpha val="65000"/>
                    </a:srgbClr>
                  </a:innerShdw>
                </a:effectLst>
              </a:rPr>
              <a:t>ke Madinah</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3" name="Curved Left Arrow 2"/>
          <p:cNvSpPr/>
          <p:nvPr/>
        </p:nvSpPr>
        <p:spPr>
          <a:xfrm>
            <a:off x="7391400" y="2590800"/>
            <a:ext cx="1219200"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1453514" y="4191000"/>
            <a:ext cx="5966460" cy="2057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Mereka ini sanggup meninggalkan tanah kelahiran, harta benda dan sanak saudara semata-mata untuk mencari redha Allah </a:t>
            </a:r>
            <a:r>
              <a:rPr lang="sv-SE" sz="2800" b="1" dirty="0" smtClean="0">
                <a:ln w="1905"/>
                <a:solidFill>
                  <a:schemeClr val="tx1"/>
                </a:solidFill>
                <a:effectLst>
                  <a:innerShdw blurRad="69850" dist="43180" dir="5400000">
                    <a:srgbClr val="000000">
                      <a:alpha val="65000"/>
                    </a:srgbClr>
                  </a:innerShdw>
                </a:effectLst>
              </a:rPr>
              <a:t>SWT</a:t>
            </a:r>
            <a:endParaRPr lang="en-US" sz="28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84556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851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12409310</TotalTime>
  <Words>1057</Words>
  <Application>Microsoft Office PowerPoint</Application>
  <PresentationFormat>On-screen Show (4:3)</PresentationFormat>
  <Paragraphs>137</Paragraphs>
  <Slides>40</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40</vt:i4>
      </vt:variant>
    </vt:vector>
  </HeadingPairs>
  <TitlesOfParts>
    <vt:vector size="55" baseType="lpstr">
      <vt:lpstr>Agency FB</vt:lpstr>
      <vt:lpstr>Aharoni</vt:lpstr>
      <vt:lpstr>AR BERKLEY</vt:lpstr>
      <vt:lpstr>Arial</vt:lpstr>
      <vt:lpstr>Arial Black</vt:lpstr>
      <vt:lpstr>Arial Unicode MS</vt:lpstr>
      <vt:lpstr>Berlin Sans FB Demi</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622</cp:revision>
  <dcterms:created xsi:type="dcterms:W3CDTF">2017-12-24T04:47:57Z</dcterms:created>
  <dcterms:modified xsi:type="dcterms:W3CDTF">2022-08-02T07:01:44Z</dcterms:modified>
</cp:coreProperties>
</file>